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33" r:id="rId2"/>
    <p:sldId id="351" r:id="rId3"/>
    <p:sldId id="352" r:id="rId4"/>
    <p:sldId id="353" r:id="rId5"/>
    <p:sldId id="354" r:id="rId6"/>
    <p:sldId id="356" r:id="rId7"/>
    <p:sldId id="375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3" r:id="rId21"/>
    <p:sldId id="374" r:id="rId22"/>
    <p:sldId id="376" r:id="rId23"/>
    <p:sldId id="377" r:id="rId24"/>
    <p:sldId id="378" r:id="rId25"/>
    <p:sldId id="379" r:id="rId26"/>
    <p:sldId id="380" r:id="rId27"/>
    <p:sldId id="38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94681"/>
  </p:normalViewPr>
  <p:slideViewPr>
    <p:cSldViewPr>
      <p:cViewPr varScale="1">
        <p:scale>
          <a:sx n="91" d="100"/>
          <a:sy n="91" d="100"/>
        </p:scale>
        <p:origin x="17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1D674E14-995D-5B42-BB94-39D3798014BA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C234F483-E6FB-9142-9019-9357EADBC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016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3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6940" dir="5400000" algn="tl" rotWithShape="0">
              <a:srgbClr val="AFA58D">
                <a:alpha val="84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Donut 5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CE9803-78A6-FA48-816E-4F3DF4991C6B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12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857D7-2BA4-F847-B88E-802ADD68CE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99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61EAD-9E99-4B43-9B97-DC96736482C3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3E29-F653-9541-9117-EE178D4BE2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64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1F41-FD28-5E49-BAEA-9049B56C5F29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ED185-4AEB-2A40-A735-6909310F1F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99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67935-1D08-9047-9BFF-BF933541EBA3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DC4C-277E-034A-9E0A-D4A401821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929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C735-2A28-5242-A299-340620A54C81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407E-DE5B-594D-B0A4-C28D49219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199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BA2A-CFA3-5843-9F15-5521C54552D8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3ADE-C3E3-F84E-8781-75124428A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5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D134-C382-1C47-8FB1-BCB993581345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14BF-15F6-5D42-AAD6-583374EE6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85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35100" y="274638"/>
            <a:ext cx="7499350" cy="5973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8FAC-10BD-7C48-A2CC-3338A6708AD7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4810-E0C3-C14A-B1A1-915F4E34C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65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3CDA-0A1A-944F-A0BE-1AB18965C1AA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9C6A-7B2B-5746-8652-43B91F63D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38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FE096B-F6C9-6E49-A870-A98BE6815F55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B65C58-2124-C843-90A5-6D42A912C2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69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F1AA0-EB04-F745-AFE2-4505722C76C7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5604-A06C-FA4B-B4D2-BECDF0A74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33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68F122-7589-6948-A5F7-1D76835BFECC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B3C8B3-8871-964B-A958-81734AA7E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69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86F87-B6DA-9D45-8BC4-AF1DAADAFEF6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055D-80F5-7744-9D73-FF72FC296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72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D191C6-9C32-7C42-B498-FAC64FF6CEEF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1C11C-AF1D-8943-AC75-093882268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0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E2CDAF-9B02-514B-8833-E91734821B36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3DDEBB-165B-5642-955D-EDABA08E2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79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ea typeface="+mn-ea"/>
            </a:endParaRPr>
          </a:p>
        </p:txBody>
      </p:sp>
      <p:sp>
        <p:nvSpPr>
          <p:cNvPr id="6" name="Flowchart: Process 8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9"/>
              </a:srgbClr>
            </a:outerShdw>
          </a:effec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lowchart: Process 9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DCD0F6-F7C5-0140-9E3A-8F2B417C3C03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727236-6CAD-3B48-836C-7449FD82F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5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6940" dir="5400000" algn="tl" rotWithShape="0">
              <a:srgbClr val="AFA58D">
                <a:alpha val="84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5A788"/>
                </a:solidFill>
                <a:latin typeface="Gill Sans MT" charset="0"/>
              </a:defRPr>
            </a:lvl1pPr>
          </a:lstStyle>
          <a:p>
            <a:pPr>
              <a:defRPr/>
            </a:pPr>
            <a:fld id="{9B422811-D4ED-4047-BE75-FE97685B9D7C}" type="datetimeFigureOut">
              <a:rPr lang="en-US" altLang="en-US"/>
              <a:pPr>
                <a:defRPr/>
              </a:pPr>
              <a:t>10/30/15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  <a:latin typeface="Gill Sans MT" charset="0"/>
              </a:defRPr>
            </a:lvl1pPr>
          </a:lstStyle>
          <a:p>
            <a:pPr>
              <a:defRPr/>
            </a:pPr>
            <a:fld id="{D4DBEBA4-54FB-E04A-9C6A-EFB91F263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1" r:id="rId2"/>
    <p:sldLayoutId id="2147483832" r:id="rId3"/>
    <p:sldLayoutId id="2147483822" r:id="rId4"/>
    <p:sldLayoutId id="2147483833" r:id="rId5"/>
    <p:sldLayoutId id="2147483823" r:id="rId6"/>
    <p:sldLayoutId id="2147483834" r:id="rId7"/>
    <p:sldLayoutId id="2147483835" r:id="rId8"/>
    <p:sldLayoutId id="2147483836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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1143000" y="685800"/>
            <a:ext cx="8153400" cy="2057400"/>
          </a:xfrm>
        </p:spPr>
        <p:txBody>
          <a:bodyPr/>
          <a:lstStyle/>
          <a:p>
            <a:pPr>
              <a:buFont typeface="Wingdings 2" charset="2"/>
              <a:buNone/>
            </a:pPr>
            <a:r>
              <a:rPr lang="en-US" altLang="en-US" sz="7200">
                <a:ea typeface="ＭＳ Ｐゴシック" charset="-128"/>
              </a:rPr>
              <a:t>The Theory of</a:t>
            </a:r>
          </a:p>
          <a:p>
            <a:pPr>
              <a:buFont typeface="Wingdings 2" charset="2"/>
              <a:buNone/>
            </a:pPr>
            <a:r>
              <a:rPr lang="en-US" altLang="en-US" sz="7200">
                <a:ea typeface="ＭＳ Ｐゴシック" charset="-128"/>
              </a:rPr>
              <a:t>Continental Drift </a:t>
            </a:r>
          </a:p>
          <a:p>
            <a:pPr>
              <a:buFont typeface="Wingdings 2" charset="2"/>
              <a:buNone/>
            </a:pPr>
            <a:r>
              <a:rPr lang="en-US" altLang="en-US" sz="7200">
                <a:ea typeface="ＭＳ Ｐゴシック" charset="-128"/>
              </a:rPr>
              <a:t>&amp; Plate Tectonics</a:t>
            </a:r>
          </a:p>
          <a:p>
            <a:pPr>
              <a:buFont typeface="Wingdings 2" charset="2"/>
              <a:buNone/>
            </a:pPr>
            <a:r>
              <a:rPr lang="en-US" altLang="en-US" sz="2400">
                <a:ea typeface="ＭＳ Ｐゴシック" charset="-128"/>
              </a:rPr>
              <a:t>Mr. DeGeorge</a:t>
            </a:r>
          </a:p>
          <a:p>
            <a:pPr>
              <a:buFont typeface="Wingdings 2" charset="2"/>
              <a:buNone/>
            </a:pPr>
            <a:r>
              <a:rPr lang="en-US" altLang="en-US" sz="2400">
                <a:ea typeface="ＭＳ Ｐゴシック" charset="-128"/>
              </a:rPr>
              <a:t>January 2012</a:t>
            </a:r>
          </a:p>
          <a:p>
            <a:pPr>
              <a:buFont typeface="Wingdings 2" charset="2"/>
              <a:buNone/>
            </a:pPr>
            <a:r>
              <a:rPr lang="en-US" altLang="en-US" sz="2400">
                <a:ea typeface="ＭＳ Ｐゴシック" charset="-128"/>
              </a:rPr>
              <a:t>Earth Science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924800" cy="11557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3</a:t>
            </a:r>
            <a:r>
              <a:rPr lang="en-US" altLang="en-US" sz="3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. Mountain Ranges and Rock layers line up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305800" cy="556260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  <a:ea typeface="ＭＳ Ｐゴシック" charset="-128"/>
              </a:rPr>
              <a:t>When the continents fit together like a puzzle, mountains also line up.</a:t>
            </a:r>
          </a:p>
          <a:p>
            <a:r>
              <a:rPr lang="en-US" altLang="en-US">
                <a:ea typeface="ＭＳ Ｐゴシック" charset="-128"/>
              </a:rPr>
              <a:t>Example: The Mountains in Norway align with the Appalachians</a:t>
            </a:r>
          </a:p>
          <a:p>
            <a:endParaRPr lang="en-US" altLang="en-US">
              <a:ea typeface="ＭＳ Ｐゴシック" charset="-128"/>
            </a:endParaRPr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0" y="3306763"/>
            <a:ext cx="8820150" cy="3551237"/>
            <a:chOff x="0" y="1100"/>
            <a:chExt cx="5556" cy="2237"/>
          </a:xfrm>
        </p:grpSpPr>
        <p:sp>
          <p:nvSpPr>
            <p:cNvPr id="28676" name="AutoShape 5"/>
            <p:cNvSpPr>
              <a:spLocks noChangeArrowheads="1"/>
            </p:cNvSpPr>
            <p:nvPr/>
          </p:nvSpPr>
          <p:spPr bwMode="auto">
            <a:xfrm>
              <a:off x="0" y="1100"/>
              <a:ext cx="5556" cy="2237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charset="2"/>
                <a:buChar char="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charset="0"/>
                <a:buChar char="◦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charset="2"/>
                <a:buChar char="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charset="2"/>
                <a:buChar char="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charset="2"/>
                <a:buChar char="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charset="2"/>
                <a:buChar char="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charset="2"/>
                <a:buChar char="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charset="2"/>
                <a:buChar char="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charset="2"/>
                <a:buChar char="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pic>
          <p:nvPicPr>
            <p:cNvPr id="2867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" y="1320"/>
              <a:ext cx="5293" cy="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305800" cy="11557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3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3. Mountain Ranges and Rock layers line up</a:t>
            </a:r>
          </a:p>
        </p:txBody>
      </p:sp>
      <p:pic>
        <p:nvPicPr>
          <p:cNvPr id="29698" name="Picture 4" descr="rocksqn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4392613" cy="4876800"/>
          </a:xfr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48200" y="1219200"/>
            <a:ext cx="42672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" charset="0"/>
              </a:rPr>
              <a:t>-When the land matches up so does the layers of rock up and down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charset="0"/>
              </a:rPr>
              <a:t>Think about how these layers can be found on separate continents!!!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charset="0"/>
              </a:rPr>
              <a:t>Q: What does this suggest about their formation?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8885238" cy="11557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4. Glaciers</a:t>
            </a:r>
          </a:p>
        </p:txBody>
      </p:sp>
      <p:pic>
        <p:nvPicPr>
          <p:cNvPr id="3072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4149725" cy="5486400"/>
          </a:xfrm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419600" y="1524000"/>
            <a:ext cx="4724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-Warm climates have evidence of glaciers which suggest the continent must have been moved from a different latitude.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-Imagine you’re in the Rainforest of the Congo and your hunting cougars and you see evidence of Glacial Till.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-Explain why there is glacial till in the middle of a rainforest.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8885238" cy="11557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4. Glaciers Cont.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1524000"/>
            <a:ext cx="3544888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When Pangaea existed, Central Africa was over the South Pole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Glaciers were formed on top of the land.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Evidence of glaciers is still left behind today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0" y="1524000"/>
            <a:ext cx="5487988" cy="5105400"/>
            <a:chOff x="710" y="960"/>
            <a:chExt cx="3457" cy="3216"/>
          </a:xfrm>
        </p:grpSpPr>
        <p:sp>
          <p:nvSpPr>
            <p:cNvPr id="31748" name="AutoShape 5"/>
            <p:cNvSpPr>
              <a:spLocks noChangeArrowheads="1"/>
            </p:cNvSpPr>
            <p:nvPr/>
          </p:nvSpPr>
          <p:spPr bwMode="auto">
            <a:xfrm>
              <a:off x="710" y="960"/>
              <a:ext cx="3457" cy="3216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charset="2"/>
                <a:buChar char=""/>
                <a:defRPr sz="32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charset="0"/>
                <a:buChar char="◦"/>
                <a:defRPr sz="28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charset="2"/>
                <a:buChar char=""/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charset="2"/>
                <a:buChar char="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charset="2"/>
                <a:buChar char="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charset="2"/>
                <a:buChar char="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charset="2"/>
                <a:buChar char="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charset="2"/>
                <a:buChar char="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charset="2"/>
                <a:buChar char="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pic>
          <p:nvPicPr>
            <p:cNvPr id="3174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1088"/>
              <a:ext cx="2858" cy="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8885238" cy="11557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Evidence: Glaciers Cont.</a:t>
            </a:r>
          </a:p>
        </p:txBody>
      </p:sp>
      <p:pic>
        <p:nvPicPr>
          <p:cNvPr id="15364" name="Picture 4" descr="glacial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9144000" cy="594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885238" cy="11557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Should coal and oil be found in Alaska?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rPr>
              <a:t>-Recall that coal and oil form in tropical environments</a:t>
            </a:r>
          </a:p>
          <a:p>
            <a:pPr>
              <a:buFont typeface="Wingdings" charset="2"/>
              <a:buNone/>
              <a:defRPr/>
            </a:pP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ＭＳ Ｐゴシック" charset="-128"/>
            </a:endParaRPr>
          </a:p>
          <a:p>
            <a:pPr>
              <a:buFont typeface="Wingdings" charset="2"/>
              <a:buNone/>
              <a:defRPr/>
            </a:pPr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ＭＳ Ｐゴシック" charset="-128"/>
              </a:rPr>
              <a:t>- Tell your neighbor why we find oil in Alaska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8885238" cy="11557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5. Paleomagnetism</a:t>
            </a: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1066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Pct val="75000"/>
              <a:buFont typeface="Wingdings" charset="2"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</a:rPr>
              <a:t>-Sea-floor</a:t>
            </a:r>
          </a:p>
          <a:p>
            <a:pPr eaLnBrk="1" hangingPunct="1">
              <a:spcBef>
                <a:spcPct val="20000"/>
              </a:spcBef>
              <a:buClrTx/>
              <a:buSzPct val="75000"/>
              <a:buFont typeface="Wingdings" charset="2"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</a:rPr>
              <a:t>Spreading</a:t>
            </a:r>
          </a:p>
          <a:p>
            <a:pPr eaLnBrk="1" hangingPunct="1">
              <a:spcBef>
                <a:spcPct val="20000"/>
              </a:spcBef>
              <a:buClrTx/>
              <a:buSzPct val="75000"/>
              <a:buFont typeface="Wingdings" charset="2"/>
              <a:buNone/>
            </a:pPr>
            <a:endParaRPr lang="en-US" altLang="en-US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ClrTx/>
              <a:buSzPct val="75000"/>
              <a:buFont typeface="Wingdings" charset="2"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</a:rPr>
              <a:t>-Occurs at mid-</a:t>
            </a:r>
          </a:p>
          <a:p>
            <a:pPr eaLnBrk="1" hangingPunct="1">
              <a:spcBef>
                <a:spcPct val="20000"/>
              </a:spcBef>
              <a:buClrTx/>
              <a:buSzPct val="75000"/>
              <a:buFont typeface="Wingdings" charset="2"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</a:rPr>
              <a:t>ocean ridges</a:t>
            </a:r>
          </a:p>
          <a:p>
            <a:pPr eaLnBrk="1" hangingPunct="1">
              <a:spcBef>
                <a:spcPct val="20000"/>
              </a:spcBef>
              <a:buClrTx/>
              <a:buSzPct val="75000"/>
              <a:buFont typeface="Wingdings" charset="2"/>
              <a:buNone/>
            </a:pPr>
            <a:endParaRPr lang="en-US" altLang="en-US">
              <a:solidFill>
                <a:srgbClr val="00FF00"/>
              </a:solidFill>
              <a:latin typeface="Arial" charset="0"/>
            </a:endParaRPr>
          </a:p>
        </p:txBody>
      </p:sp>
      <p:pic>
        <p:nvPicPr>
          <p:cNvPr id="34819" name="Picture 5" descr="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506888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3500"/>
            <a:ext cx="8885238" cy="11557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Evidence: Paleomagnetism</a:t>
            </a:r>
          </a:p>
        </p:txBody>
      </p:sp>
      <p:pic>
        <p:nvPicPr>
          <p:cNvPr id="35843" name="Object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-228600"/>
            <a:ext cx="8885238" cy="11557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Evidence: Paleomagnetism</a:t>
            </a:r>
          </a:p>
        </p:txBody>
      </p:sp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0" y="16764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1219200" y="609600"/>
            <a:ext cx="7086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-Sometimes the North and South Pole switch changing magnetic alignment.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charset="0"/>
              </a:rPr>
              <a:t>-When rocks form at the ocean floor the pattern changes back and forth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-This animation shows that as new crust is made there is a symmetrical pattern  or rock formation with the same alignment</a:t>
            </a:r>
          </a:p>
        </p:txBody>
      </p:sp>
      <p:pic>
        <p:nvPicPr>
          <p:cNvPr id="36869" name="Object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7772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176213" y="0"/>
            <a:ext cx="89677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FF0000"/>
                </a:solidFill>
                <a:latin typeface="Arial" charset="0"/>
              </a:rPr>
              <a:t>Testing the model….</a:t>
            </a:r>
          </a:p>
        </p:txBody>
      </p:sp>
      <p:pic>
        <p:nvPicPr>
          <p:cNvPr id="37890" name="Picture 5" descr="mag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133600"/>
            <a:ext cx="71628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en-US" sz="6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Part I. The Theory of Continental Drift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77200" cy="6019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Conclusion:</a:t>
            </a:r>
            <a:br>
              <a:rPr lang="en-US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Imagine you were Alfred Wegener in 1912 and you have to convince the National Science Foundation (NSA) of the Theory of Continental Drift.</a:t>
            </a:r>
            <a:b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/>
            </a:r>
            <a:br>
              <a:rPr lang="en-US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US" altLang="en-US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Write a speech OR make a visual representation to prove your point.</a:t>
            </a:r>
            <a:endParaRPr lang="en-US" alt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Bitmap Image" r:id="rId3" imgW="7478169" imgH="4734586" progId="Paint.Picture">
                  <p:embed/>
                </p:oleObj>
              </mc:Choice>
              <mc:Fallback>
                <p:oleObj name="Bitmap Image" r:id="rId3" imgW="7478169" imgH="473458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172200" cy="3600450"/>
          </a:xfrm>
        </p:spPr>
        <p:txBody>
          <a:bodyPr/>
          <a:lstStyle/>
          <a:p>
            <a:pPr algn="ctr">
              <a:buFont typeface="Wingdings 2" charset="2"/>
              <a:buNone/>
            </a:pPr>
            <a:r>
              <a:rPr lang="en-US" altLang="en-US" sz="4500" b="1">
                <a:ea typeface="ＭＳ Ｐゴシック" charset="-128"/>
              </a:rPr>
              <a:t>Part II: Convection in the Mantle </a:t>
            </a:r>
          </a:p>
          <a:p>
            <a:pPr algn="ctr">
              <a:buFont typeface="Wingdings 2" charset="2"/>
              <a:buNone/>
            </a:pPr>
            <a:r>
              <a:rPr lang="en-US" altLang="en-US" sz="4500" b="1">
                <a:ea typeface="ＭＳ Ｐゴシック" charset="-128"/>
              </a:rPr>
              <a:t>and </a:t>
            </a:r>
          </a:p>
          <a:p>
            <a:pPr algn="ctr">
              <a:buFont typeface="Wingdings 2" charset="2"/>
              <a:buNone/>
            </a:pPr>
            <a:r>
              <a:rPr lang="en-US" altLang="en-US" sz="4500" b="1">
                <a:ea typeface="ＭＳ Ｐゴシック" charset="-128"/>
              </a:rPr>
              <a:t>Crustal Deformation</a:t>
            </a:r>
            <a:endParaRPr lang="en-US" altLang="en-US" sz="45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9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/>
          </p:cNvSpPr>
          <p:nvPr>
            <p:ph type="body" sz="half" idx="1"/>
          </p:nvPr>
        </p:nvSpPr>
        <p:spPr>
          <a:xfrm>
            <a:off x="1943100" y="1485900"/>
            <a:ext cx="3543300" cy="360045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  <a:ea typeface="ＭＳ Ｐゴシック" charset="-128"/>
              </a:rPr>
              <a:t>Alfred Wegener was considered a fraud and a phony is the science world because he was missing one important detail in his work…</a:t>
            </a:r>
            <a:br>
              <a:rPr lang="en-US" altLang="en-US">
                <a:solidFill>
                  <a:srgbClr val="FF0000"/>
                </a:solidFill>
                <a:ea typeface="ＭＳ Ｐゴシック" charset="-128"/>
              </a:rPr>
            </a:br>
            <a:r>
              <a:rPr lang="en-US" altLang="en-US">
                <a:solidFill>
                  <a:srgbClr val="FF0000"/>
                </a:solidFill>
                <a:ea typeface="ＭＳ Ｐゴシック" charset="-128"/>
              </a:rPr>
              <a:t/>
            </a:r>
            <a:br>
              <a:rPr lang="en-US" altLang="en-US">
                <a:solidFill>
                  <a:srgbClr val="FF0000"/>
                </a:solidFill>
                <a:ea typeface="ＭＳ Ｐゴシック" charset="-128"/>
              </a:rPr>
            </a:br>
            <a:r>
              <a:rPr lang="en-US" altLang="en-US" b="1">
                <a:ea typeface="ＭＳ Ｐゴシック" charset="-128"/>
              </a:rPr>
              <a:t>What causes the continents to move?</a:t>
            </a:r>
          </a:p>
        </p:txBody>
      </p:sp>
      <p:pic>
        <p:nvPicPr>
          <p:cNvPr id="130052" name="Picture 4" descr="gcsechem_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3550" y="1943100"/>
            <a:ext cx="2171700" cy="2971800"/>
          </a:xfrm>
        </p:spPr>
      </p:pic>
    </p:spTree>
    <p:extLst>
      <p:ext uri="{BB962C8B-B14F-4D97-AF65-F5344CB8AC3E}">
        <p14:creationId xmlns:p14="http://schemas.microsoft.com/office/powerpoint/2010/main" val="16742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4450"/>
            <a:ext cx="6858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Rectangle 5"/>
          <p:cNvSpPr>
            <a:spLocks noGrp="1"/>
          </p:cNvSpPr>
          <p:nvPr>
            <p:ph type="title"/>
          </p:nvPr>
        </p:nvSpPr>
        <p:spPr bwMode="auto">
          <a:xfrm>
            <a:off x="1771650" y="685800"/>
            <a:ext cx="6400800" cy="857250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effectLst/>
                <a:ea typeface="+mj-ea"/>
              </a:rPr>
              <a:t>Here are those moving Tectonic Plates</a:t>
            </a: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5886450" y="5143500"/>
            <a:ext cx="32004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b="1">
                <a:solidFill>
                  <a:srgbClr val="FF0000"/>
                </a:solidFill>
                <a:latin typeface="Arial" charset="0"/>
              </a:rPr>
              <a:t>******ESRT PAGE  5******</a:t>
            </a:r>
          </a:p>
        </p:txBody>
      </p:sp>
    </p:spTree>
    <p:extLst>
      <p:ext uri="{BB962C8B-B14F-4D97-AF65-F5344CB8AC3E}">
        <p14:creationId xmlns:p14="http://schemas.microsoft.com/office/powerpoint/2010/main" val="7133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Object 3"/>
          <p:cNvGraphicFramePr>
            <a:graphicFrameLocks noChangeAspect="1"/>
          </p:cNvGraphicFramePr>
          <p:nvPr/>
        </p:nvGraphicFramePr>
        <p:xfrm>
          <a:off x="1143000" y="1657350"/>
          <a:ext cx="68580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Bitmap Image" r:id="rId3" imgW="12069860" imgH="6009524" progId="Paint.Picture">
                  <p:embed/>
                </p:oleObj>
              </mc:Choice>
              <mc:Fallback>
                <p:oleObj name="Bitmap Image" r:id="rId3" imgW="12069860" imgH="60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57350"/>
                        <a:ext cx="68580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2457450" y="971551"/>
            <a:ext cx="5372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latin typeface="Arial" charset="0"/>
              </a:rPr>
              <a:t>Another look at the plates…</a:t>
            </a:r>
          </a:p>
        </p:txBody>
      </p:sp>
    </p:spTree>
    <p:extLst>
      <p:ext uri="{BB962C8B-B14F-4D97-AF65-F5344CB8AC3E}">
        <p14:creationId xmlns:p14="http://schemas.microsoft.com/office/powerpoint/2010/main" val="2635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soupvecti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543050"/>
            <a:ext cx="2743200" cy="4114800"/>
          </a:xfrm>
          <a:noFill/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4286250" y="1077516"/>
            <a:ext cx="3543300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000" b="1" u="sng">
              <a:latin typeface="Times New Roman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Times New Roman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charset="0"/>
              </a:rPr>
              <a:t>Imagine Rice boiling, what path of motion is the rice moving in?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Times New Roman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Times New Roman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Times New Roman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743450" y="2743200"/>
            <a:ext cx="2914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Times New Roman" charset="0"/>
              </a:rPr>
              <a:t>It is moving in circles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514850" y="3771900"/>
            <a:ext cx="30861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Times New Roman" charset="0"/>
              </a:rPr>
              <a:t>The water/rice heats and rises then cools at the surface and sinks continuing the circle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charset="0"/>
              </a:rPr>
              <a:t>*CHANGES IN DENSITY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charset="0"/>
              </a:rPr>
              <a:t>	-Hot Rises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charset="0"/>
              </a:rPr>
              <a:t>	-Cool Sinks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286250" y="3143250"/>
            <a:ext cx="3371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charset="0"/>
              </a:rPr>
              <a:t>Why does the rice move in circles?</a:t>
            </a: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4286250" y="1371601"/>
            <a:ext cx="3543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b="1" u="sng">
                <a:latin typeface="Times New Roman" charset="0"/>
              </a:rPr>
              <a:t>Boiling Water</a:t>
            </a:r>
          </a:p>
        </p:txBody>
      </p:sp>
    </p:spTree>
    <p:extLst>
      <p:ext uri="{BB962C8B-B14F-4D97-AF65-F5344CB8AC3E}">
        <p14:creationId xmlns:p14="http://schemas.microsoft.com/office/powerpoint/2010/main" val="192798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utoUpdateAnimBg="0"/>
      <p:bldP spid="102404" grpId="0" autoUpdateAnimBg="0"/>
      <p:bldP spid="102405" grpId="0" autoUpdateAnimBg="0"/>
      <p:bldP spid="10240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 bwMode="auto">
          <a:xfrm>
            <a:off x="2857500" y="628650"/>
            <a:ext cx="37719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effectLst/>
                <a:ea typeface="ＭＳ Ｐゴシック" charset="-128"/>
              </a:rPr>
              <a:t>Convection Currents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2000250" y="1143000"/>
            <a:ext cx="5829300" cy="3086100"/>
          </a:xfrm>
        </p:spPr>
        <p:txBody>
          <a:bodyPr/>
          <a:lstStyle/>
          <a:p>
            <a:pPr marL="257175" indent="-257175"/>
            <a:r>
              <a:rPr lang="en-US" altLang="en-US">
                <a:ea typeface="ＭＳ Ｐゴシック" charset="-128"/>
              </a:rPr>
              <a:t>Convection Currents are the movement of magma in the asthenosphere in circles. (like the rice)</a:t>
            </a:r>
          </a:p>
          <a:p>
            <a:pPr marL="257175" indent="-257175"/>
            <a:r>
              <a:rPr lang="en-US" altLang="en-US">
                <a:ea typeface="ＭＳ Ｐゴシック" charset="-128"/>
              </a:rPr>
              <a:t>They move around the floating tectonic plates above them 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86100"/>
            <a:ext cx="6858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914400" y="3810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Palatino Linotype" charset="0"/>
              </a:rPr>
              <a:t>Alfred Wegener (1912)</a:t>
            </a:r>
          </a:p>
        </p:txBody>
      </p:sp>
      <p:pic>
        <p:nvPicPr>
          <p:cNvPr id="5125" name="Picture 5" descr="gcsechem_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27289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267200" y="1524000"/>
            <a:ext cx="4876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-Alfred Wegener developed the theory of continental drift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-He believed all the continents were at one time joined together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 -These formed a supercontinent known as Pangaea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pangaea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0" y="0"/>
          <a:ext cx="9144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Bitmap Image" r:id="rId4" imgW="9476190" imgH="4885714" progId="Paint.Picture">
                  <p:embed/>
                </p:oleObj>
              </mc:Choice>
              <mc:Fallback>
                <p:oleObj name="Bitmap Image" r:id="rId4" imgW="9476190" imgH="488571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pic>
        <p:nvPicPr>
          <p:cNvPr id="23555" name="Object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altLang="en-US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Wegener's Evidence for Continental Drift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1. Continents fit together like a puzzle</a:t>
            </a:r>
          </a:p>
          <a:p>
            <a:pPr lvl="2"/>
            <a:r>
              <a:rPr lang="en-US" altLang="en-US">
                <a:ea typeface="ＭＳ Ｐゴシック" charset="-128"/>
              </a:rPr>
              <a:t>(Shown in short animation)</a:t>
            </a:r>
          </a:p>
          <a:p>
            <a:r>
              <a:rPr lang="en-US" altLang="en-US">
                <a:ea typeface="ＭＳ Ｐゴシック" charset="-128"/>
              </a:rPr>
              <a:t>2. Fossil Correlation</a:t>
            </a:r>
          </a:p>
          <a:p>
            <a:r>
              <a:rPr lang="en-US" altLang="en-US">
                <a:ea typeface="ＭＳ Ｐゴシック" charset="-128"/>
              </a:rPr>
              <a:t>3. Mountain Ranges and Rock layers line up</a:t>
            </a:r>
          </a:p>
          <a:p>
            <a:r>
              <a:rPr lang="en-US" altLang="en-US">
                <a:ea typeface="ＭＳ Ｐゴシック" charset="-128"/>
              </a:rPr>
              <a:t>4. Glacier Evidence left behind</a:t>
            </a:r>
          </a:p>
          <a:p>
            <a:r>
              <a:rPr lang="en-US" altLang="en-US">
                <a:ea typeface="ＭＳ Ｐゴシック" charset="-128"/>
              </a:rPr>
              <a:t>5. Paleomagnetism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144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1.  The continents fit together like a puzzle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885238" cy="11557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2. Fossil Correlation</a:t>
            </a:r>
          </a:p>
        </p:txBody>
      </p:sp>
      <p:pic>
        <p:nvPicPr>
          <p:cNvPr id="26626" name="Picture 4" descr="fossil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47800"/>
            <a:ext cx="5568950" cy="5257800"/>
          </a:xfrm>
          <a:noFill/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791200" y="1447800"/>
            <a:ext cx="3352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-The same fossil can be found on different continents.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-Land animals can</a:t>
            </a:r>
            <a:r>
              <a:rPr lang="ja-JP" altLang="en-US" sz="2400" b="1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 altLang="ja-JP" sz="2400" b="1">
                <a:solidFill>
                  <a:srgbClr val="FF0000"/>
                </a:solidFill>
                <a:latin typeface="Arial" charset="0"/>
              </a:rPr>
              <a:t>t swim!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-The shaded area represents the roaming patterns of the animals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charset="0"/>
              </a:rPr>
              <a:t>-How did the fossils get from continent to continent?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j-ea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Bitmap Image" r:id="rId3" imgW="11841228" imgH="6601746" progId="Paint.Picture">
                  <p:embed/>
                </p:oleObj>
              </mc:Choice>
              <mc:Fallback>
                <p:oleObj name="Bitmap Image" r:id="rId3" imgW="11841228" imgH="660174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</TotalTime>
  <Words>559</Words>
  <Application>Microsoft Macintosh PowerPoint</Application>
  <PresentationFormat>On-screen Show (4:3)</PresentationFormat>
  <Paragraphs>82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Calibri</vt:lpstr>
      <vt:lpstr>Gill Sans MT</vt:lpstr>
      <vt:lpstr>ＭＳ Ｐゴシック</vt:lpstr>
      <vt:lpstr>Palatino Linotype</vt:lpstr>
      <vt:lpstr>Times New Roman</vt:lpstr>
      <vt:lpstr>Verdana</vt:lpstr>
      <vt:lpstr>Wingdings</vt:lpstr>
      <vt:lpstr>Wingdings 2</vt:lpstr>
      <vt:lpstr>Arial</vt:lpstr>
      <vt:lpstr>Solstice</vt:lpstr>
      <vt:lpstr>Bitmap Image</vt:lpstr>
      <vt:lpstr>PowerPoint Presentation</vt:lpstr>
      <vt:lpstr>Part I. The Theory of Continental Drift</vt:lpstr>
      <vt:lpstr>PowerPoint Presentation</vt:lpstr>
      <vt:lpstr>PowerPoint Presentation</vt:lpstr>
      <vt:lpstr>PowerPoint Presentation</vt:lpstr>
      <vt:lpstr>Wegener's Evidence for Continental Drift</vt:lpstr>
      <vt:lpstr>1.  The continents fit together like a puzzle</vt:lpstr>
      <vt:lpstr>2. Fossil Correlation</vt:lpstr>
      <vt:lpstr>PowerPoint Presentation</vt:lpstr>
      <vt:lpstr>3. Mountain Ranges and Rock layers line up</vt:lpstr>
      <vt:lpstr>3. Mountain Ranges and Rock layers line up</vt:lpstr>
      <vt:lpstr>4. Glaciers</vt:lpstr>
      <vt:lpstr>4. Glaciers Cont.</vt:lpstr>
      <vt:lpstr>Evidence: Glaciers Cont.</vt:lpstr>
      <vt:lpstr>Should coal and oil be found in Alaska?</vt:lpstr>
      <vt:lpstr>5. Paleomagnetism</vt:lpstr>
      <vt:lpstr>Evidence: Paleomagnetism</vt:lpstr>
      <vt:lpstr>Evidence: Paleomagnetism</vt:lpstr>
      <vt:lpstr>PowerPoint Presentation</vt:lpstr>
      <vt:lpstr>Conclusion:  Imagine you were Alfred Wegener in 1912 and you have to convince the National Science Foundation (NSA) of the Theory of Continental Drift.  Write a speech OR make a visual representation to prove your point.</vt:lpstr>
      <vt:lpstr>PowerPoint Presentation</vt:lpstr>
      <vt:lpstr>PowerPoint Presentation</vt:lpstr>
      <vt:lpstr>PowerPoint Presentation</vt:lpstr>
      <vt:lpstr>Here are those moving Tectonic Plates</vt:lpstr>
      <vt:lpstr>PowerPoint Presentation</vt:lpstr>
      <vt:lpstr>PowerPoint Presentation</vt:lpstr>
      <vt:lpstr>Convection Currents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Meryl Probst</dc:creator>
  <cp:lastModifiedBy>Meryl Probst</cp:lastModifiedBy>
  <cp:revision>5</cp:revision>
  <cp:lastPrinted>2015-10-30T19:21:09Z</cp:lastPrinted>
  <dcterms:created xsi:type="dcterms:W3CDTF">2015-10-30T19:17:47Z</dcterms:created>
  <dcterms:modified xsi:type="dcterms:W3CDTF">2015-10-30T19:22:57Z</dcterms:modified>
</cp:coreProperties>
</file>